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6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A697-9D75-4DE8-8C28-1296A6CF43C1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930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74B8D-FEEF-4ACC-AE11-BD533592BCDC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004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26006-7E0B-4944-9FC8-8FFECA54B11C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848052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A3413-B80B-4905-8668-7292F4C8B0D5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1536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2865-FBF0-458A-BAFF-4F75173770F5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739356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2865-FBF0-458A-BAFF-4F75173770F5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51383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FC935-CE77-4008-BAD9-6108F00BE393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0979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562D5-4244-4B26-B385-E71032EABECD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435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BD967-1B7E-40AA-AAF7-BA98E0E039F7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003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1490F-3E6A-4544-9694-22B6007FE3C6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615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F9620-38BC-4982-922B-C904A70C41DD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696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56FC6-E80E-40CB-B83C-A6FFE3EF0BA6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387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863F-52DC-41B2-9D00-5A4E5632AC32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435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55614-3909-43DC-A067-7F9842F8B81D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030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29323-6A73-409C-86A6-9EAF0F851121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339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0176-F1D3-49EC-82F4-0915A3AC4184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35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72865-FBF0-458A-BAFF-4F75173770F5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380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1790164"/>
            <a:ext cx="8915399" cy="298721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Учебно-методическое обеспечение организации ПП и ПО школьников в рамках сетевого взаимодействия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674936"/>
          </a:xfrm>
        </p:spPr>
        <p:txBody>
          <a:bodyPr>
            <a:normAutofit/>
          </a:bodyPr>
          <a:lstStyle/>
          <a:p>
            <a:pPr algn="r"/>
            <a:r>
              <a:rPr lang="ru-RU" b="1" dirty="0">
                <a:solidFill>
                  <a:schemeClr val="tx1"/>
                </a:solidFill>
              </a:rPr>
              <a:t>Микушкина В.С.</a:t>
            </a:r>
          </a:p>
          <a:p>
            <a:pPr algn="r"/>
            <a:r>
              <a:rPr lang="ru-RU" b="1" dirty="0">
                <a:solidFill>
                  <a:schemeClr val="tx1"/>
                </a:solidFill>
              </a:rPr>
              <a:t>Зам. директора по УМР</a:t>
            </a:r>
          </a:p>
          <a:p>
            <a:pPr algn="r"/>
            <a:r>
              <a:rPr lang="ru-RU" b="1" dirty="0">
                <a:solidFill>
                  <a:schemeClr val="tx1"/>
                </a:solidFill>
              </a:rPr>
              <a:t>КГБПОУ «Заринский политехнический техникум»</a:t>
            </a:r>
          </a:p>
          <a:p>
            <a:pPr algn="r"/>
            <a:r>
              <a:rPr lang="ru-RU" b="1" dirty="0">
                <a:solidFill>
                  <a:schemeClr val="tx1"/>
                </a:solidFill>
              </a:rPr>
              <a:t>12.12.2019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4608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sz="4400" b="1" dirty="0" smtClean="0">
                <a:solidFill>
                  <a:schemeClr val="tx1"/>
                </a:solidFill>
              </a:rPr>
              <a:t>ПЛАН РЕАЛИЗАЦИИ </a:t>
            </a:r>
            <a:br>
              <a:rPr lang="ru-RU" sz="4400" b="1" dirty="0" smtClean="0">
                <a:solidFill>
                  <a:schemeClr val="tx1"/>
                </a:solidFill>
              </a:rPr>
            </a:br>
            <a:r>
              <a:rPr lang="ru-RU" sz="4400" b="1" dirty="0" smtClean="0">
                <a:solidFill>
                  <a:schemeClr val="tx1"/>
                </a:solidFill>
              </a:rPr>
              <a:t>ПП И ПО</a:t>
            </a:r>
            <a:endParaRPr lang="ru-RU" sz="4400" b="1" dirty="0">
              <a:solidFill>
                <a:schemeClr val="tx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l="8988" t="21435" r="10044" b="13424"/>
          <a:stretch/>
        </p:blipFill>
        <p:spPr>
          <a:xfrm>
            <a:off x="811369" y="1905000"/>
            <a:ext cx="10534919" cy="4765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200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400" b="1" dirty="0" smtClean="0">
                <a:solidFill>
                  <a:schemeClr val="tx1"/>
                </a:solidFill>
              </a:rPr>
              <a:t>I </a:t>
            </a:r>
            <a:r>
              <a:rPr lang="ru-RU" sz="4400" b="1" dirty="0" smtClean="0">
                <a:solidFill>
                  <a:schemeClr val="tx1"/>
                </a:solidFill>
              </a:rPr>
              <a:t>ПОДГОТОВИТЕЛЬНЫЙ ЭТАП</a:t>
            </a:r>
            <a:endParaRPr lang="ru-RU" sz="44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8585165"/>
              </p:ext>
            </p:extLst>
          </p:nvPr>
        </p:nvGraphicFramePr>
        <p:xfrm>
          <a:off x="489396" y="1666478"/>
          <a:ext cx="11256135" cy="4169703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987305"/>
                <a:gridCol w="2541279"/>
                <a:gridCol w="2727551"/>
              </a:tblGrid>
              <a:tr h="427102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Мероприятия</a:t>
                      </a:r>
                      <a:endParaRPr lang="ru-RU" sz="2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Сроки</a:t>
                      </a:r>
                      <a:endParaRPr lang="ru-RU" sz="2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Ответственный</a:t>
                      </a:r>
                      <a:endParaRPr lang="ru-RU" sz="2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3938">
                <a:tc>
                  <a:txBody>
                    <a:bodyPr/>
                    <a:lstStyle/>
                    <a:p>
                      <a:pPr marL="285750" indent="-285750">
                        <a:buFont typeface="Symbol" panose="05050102010706020507" pitchFamily="18" charset="2"/>
                        <a:buChar char=""/>
                      </a:pPr>
                      <a:r>
                        <a:rPr lang="ru-RU" sz="2200" dirty="0" smtClean="0"/>
                        <a:t>Знакомство школьников с ПОО</a:t>
                      </a:r>
                      <a:endParaRPr lang="ru-RU" sz="2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39773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"/>
                        <a:tabLst/>
                        <a:defRPr/>
                      </a:pPr>
                      <a:r>
                        <a:rPr lang="ru-RU" sz="2200" dirty="0" smtClean="0"/>
                        <a:t>Презентация возможностей ПП и ПО в образовательных организациях</a:t>
                      </a:r>
                      <a:endParaRPr lang="ru-RU" sz="2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0761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"/>
                        <a:tabLst/>
                        <a:defRPr/>
                      </a:pPr>
                      <a:r>
                        <a:rPr lang="ru-RU" sz="2200" dirty="0" smtClean="0"/>
                        <a:t>Знакомство с </a:t>
                      </a:r>
                      <a:r>
                        <a:rPr lang="ru-RU" sz="2200" dirty="0" err="1" smtClean="0"/>
                        <a:t>профессиограммами</a:t>
                      </a:r>
                      <a:endParaRPr lang="ru-RU" sz="2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278872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"/>
                        <a:tabLst/>
                        <a:defRPr/>
                      </a:pPr>
                      <a:r>
                        <a:rPr lang="ru-RU" sz="2200" dirty="0" smtClean="0"/>
                        <a:t>Предварительная диагностика интересов, склонностей, способностей образовательного запроса школьников с учетом мнения родителей и педагогов</a:t>
                      </a:r>
                    </a:p>
                    <a:p>
                      <a:pPr marL="285750" indent="-285750">
                        <a:buFont typeface="Symbol" panose="05050102010706020507" pitchFamily="18" charset="2"/>
                        <a:buChar char=""/>
                      </a:pPr>
                      <a:endParaRPr lang="ru-RU" sz="2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0482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400" b="1" dirty="0" smtClean="0">
                <a:solidFill>
                  <a:schemeClr val="tx1"/>
                </a:solidFill>
              </a:rPr>
              <a:t>II </a:t>
            </a:r>
            <a:r>
              <a:rPr lang="ru-RU" sz="4400" b="1" dirty="0" smtClean="0">
                <a:solidFill>
                  <a:schemeClr val="tx1"/>
                </a:solidFill>
              </a:rPr>
              <a:t>ОСНОВНОЙ ЭТАП</a:t>
            </a:r>
            <a:endParaRPr lang="ru-RU" sz="44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5984393"/>
              </p:ext>
            </p:extLst>
          </p:nvPr>
        </p:nvGraphicFramePr>
        <p:xfrm>
          <a:off x="685800" y="1604015"/>
          <a:ext cx="11124127" cy="48579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7131676"/>
                <a:gridCol w="1545465"/>
                <a:gridCol w="2446986"/>
              </a:tblGrid>
              <a:tr h="501878">
                <a:tc>
                  <a:txBody>
                    <a:bodyPr/>
                    <a:lstStyle/>
                    <a:p>
                      <a:pPr algn="ctr"/>
                      <a:r>
                        <a:rPr lang="ru-RU" sz="2100" dirty="0" smtClean="0"/>
                        <a:t>Мероприятия</a:t>
                      </a:r>
                      <a:endParaRPr lang="ru-RU" sz="2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dirty="0" smtClean="0"/>
                        <a:t>Сроки</a:t>
                      </a:r>
                      <a:endParaRPr lang="ru-RU" sz="2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dirty="0" smtClean="0"/>
                        <a:t>Ответственный</a:t>
                      </a:r>
                      <a:endParaRPr lang="ru-RU" sz="2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10451">
                <a:tc>
                  <a:txBody>
                    <a:bodyPr/>
                    <a:lstStyle/>
                    <a:p>
                      <a:pPr marL="285750" indent="-285750">
                        <a:buFont typeface="Symbol" panose="05050102010706020507" pitchFamily="18" charset="2"/>
                        <a:buChar char=""/>
                      </a:pPr>
                      <a:r>
                        <a:rPr lang="ru-RU" sz="2100" dirty="0" smtClean="0"/>
                        <a:t>Повторная диагностика интересов</a:t>
                      </a:r>
                      <a:r>
                        <a:rPr lang="ru-RU" sz="2100" baseline="0" dirty="0" smtClean="0"/>
                        <a:t> </a:t>
                      </a:r>
                      <a:r>
                        <a:rPr lang="ru-RU" sz="2100" dirty="0" smtClean="0"/>
                        <a:t>школьников</a:t>
                      </a:r>
                      <a:endParaRPr lang="ru-RU" sz="2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10451"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"/>
                        <a:tabLst/>
                        <a:defRPr/>
                      </a:pPr>
                      <a:r>
                        <a:rPr lang="ru-RU" sz="2100" kern="1200" dirty="0" smtClean="0">
                          <a:effectLst/>
                        </a:rPr>
                        <a:t>Проведение индивидуального консультирования обучающихся и их родителей по вопросам профессионального выбора</a:t>
                      </a:r>
                      <a:endParaRPr lang="ru-RU" sz="2100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34096">
                <a:tc>
                  <a:txBody>
                    <a:bodyPr/>
                    <a:lstStyle/>
                    <a:p>
                      <a:pPr marL="285750" indent="-285750">
                        <a:buFont typeface="Symbol" panose="05050102010706020507" pitchFamily="18" charset="2"/>
                        <a:buChar char=""/>
                      </a:pPr>
                      <a:r>
                        <a:rPr lang="ru-RU" sz="2100" dirty="0" smtClean="0"/>
                        <a:t>Заключение договоров о сетевом взаимодействии</a:t>
                      </a:r>
                      <a:endParaRPr lang="ru-RU" sz="2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51859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"/>
                        <a:tabLst/>
                        <a:defRPr/>
                      </a:pPr>
                      <a:r>
                        <a:rPr lang="ru-RU" sz="2100" dirty="0" smtClean="0"/>
                        <a:t>Комплектование групп, утверждение тарификации ПР </a:t>
                      </a:r>
                      <a:endParaRPr lang="ru-RU" sz="2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37959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"/>
                        <a:tabLst/>
                        <a:defRPr/>
                      </a:pPr>
                      <a:r>
                        <a:rPr lang="ru-RU" sz="2100" dirty="0" smtClean="0"/>
                        <a:t>Составление оптимального расписания элективных курсов</a:t>
                      </a:r>
                      <a:endParaRPr lang="ru-RU" sz="2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90496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"/>
                        <a:tabLst/>
                        <a:defRPr/>
                      </a:pPr>
                      <a:r>
                        <a:rPr lang="ru-RU" sz="2100" kern="1200" dirty="0" smtClean="0">
                          <a:effectLst/>
                        </a:rPr>
                        <a:t>Проведение 34- часовых элективных курсов</a:t>
                      </a:r>
                      <a:endParaRPr lang="ru-RU" sz="2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2460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sz="4400" b="1" dirty="0" smtClean="0">
                <a:solidFill>
                  <a:schemeClr val="tx1"/>
                </a:solidFill>
              </a:rPr>
              <a:t>II</a:t>
            </a:r>
            <a:r>
              <a:rPr lang="en-US" sz="4400" b="1" dirty="0">
                <a:solidFill>
                  <a:schemeClr val="tx1"/>
                </a:solidFill>
              </a:rPr>
              <a:t>I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ru-RU" sz="4400" b="1" dirty="0" smtClean="0">
                <a:solidFill>
                  <a:schemeClr val="tx1"/>
                </a:solidFill>
              </a:rPr>
              <a:t>ЗАКЛЮЧИТЕЛЬНЫЙ</a:t>
            </a:r>
            <a:r>
              <a:rPr lang="ru-RU" sz="4400" b="1" dirty="0" smtClean="0">
                <a:solidFill>
                  <a:schemeClr val="tx1"/>
                </a:solidFill>
              </a:rPr>
              <a:t>ЭТАП</a:t>
            </a:r>
            <a:br>
              <a:rPr lang="ru-RU" sz="4400" b="1" dirty="0" smtClean="0">
                <a:solidFill>
                  <a:schemeClr val="tx1"/>
                </a:solidFill>
              </a:rPr>
            </a:br>
            <a:r>
              <a:rPr lang="ru-RU" sz="4400" b="1" dirty="0" smtClean="0">
                <a:solidFill>
                  <a:schemeClr val="tx1"/>
                </a:solidFill>
              </a:rPr>
              <a:t>(РЕФЛЕКСИЯ)</a:t>
            </a:r>
            <a:endParaRPr lang="ru-RU" sz="44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0216071"/>
              </p:ext>
            </p:extLst>
          </p:nvPr>
        </p:nvGraphicFramePr>
        <p:xfrm>
          <a:off x="660042" y="2016138"/>
          <a:ext cx="11124127" cy="4449055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7131676"/>
                <a:gridCol w="1545465"/>
                <a:gridCol w="2446986"/>
              </a:tblGrid>
              <a:tr h="555924">
                <a:tc>
                  <a:txBody>
                    <a:bodyPr/>
                    <a:lstStyle/>
                    <a:p>
                      <a:pPr algn="ctr"/>
                      <a:r>
                        <a:rPr lang="ru-RU" sz="2100" dirty="0" smtClean="0"/>
                        <a:t>Мероприятия</a:t>
                      </a:r>
                      <a:endParaRPr lang="ru-RU" sz="2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dirty="0" smtClean="0"/>
                        <a:t>Сроки</a:t>
                      </a:r>
                      <a:endParaRPr lang="ru-RU" sz="2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dirty="0" smtClean="0"/>
                        <a:t>Ответственный</a:t>
                      </a:r>
                      <a:endParaRPr lang="ru-RU" sz="2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10296">
                <a:tc>
                  <a:txBody>
                    <a:bodyPr/>
                    <a:lstStyle/>
                    <a:p>
                      <a:pPr marL="285750" indent="-285750">
                        <a:buFont typeface="Symbol" panose="05050102010706020507" pitchFamily="18" charset="2"/>
                        <a:buChar char=""/>
                      </a:pPr>
                      <a:r>
                        <a:rPr lang="ru-RU" sz="2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Анализ степени удовлетворенности слушателей курсов</a:t>
                      </a:r>
                      <a:endParaRPr lang="ru-RU" sz="2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13150">
                <a:tc>
                  <a:txBody>
                    <a:bodyPr/>
                    <a:lstStyle/>
                    <a:p>
                      <a:pPr marL="285750" indent="-285750">
                        <a:buFont typeface="Symbol" panose="05050102010706020507" pitchFamily="18" charset="2"/>
                        <a:buChar char=""/>
                      </a:pPr>
                      <a:r>
                        <a:rPr lang="ru-RU" sz="2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Мониторинг приемной кампании</a:t>
                      </a:r>
                      <a:endParaRPr lang="ru-RU" sz="2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10296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"/>
                        <a:tabLst/>
                        <a:defRPr/>
                      </a:pPr>
                      <a:r>
                        <a:rPr lang="ru-RU" sz="2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Внесение изменений, дополнений в программы элективных курсов, разработка новых программ</a:t>
                      </a:r>
                      <a:endParaRPr lang="ru-RU" sz="2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17429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"/>
                        <a:tabLst/>
                        <a:defRPr/>
                      </a:pPr>
                      <a:r>
                        <a:rPr lang="ru-RU" sz="2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Проведение переговоров с</a:t>
                      </a:r>
                      <a:r>
                        <a:rPr lang="ru-RU" sz="2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2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МБОУ СОШ о сетевом взаимодействии</a:t>
                      </a:r>
                      <a:endParaRPr lang="ru-RU" sz="2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41960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"/>
                        <a:tabLst/>
                        <a:defRPr/>
                      </a:pPr>
                      <a:r>
                        <a:rPr lang="ru-RU" sz="21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Отчет о реализации ПП и ПО</a:t>
                      </a:r>
                      <a:endParaRPr lang="ru-RU" sz="2100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8045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31562" y="276381"/>
            <a:ext cx="8911687" cy="1280890"/>
          </a:xfrm>
        </p:spPr>
        <p:txBody>
          <a:bodyPr>
            <a:noAutofit/>
          </a:bodyPr>
          <a:lstStyle/>
          <a:p>
            <a:pPr algn="r"/>
            <a:r>
              <a:rPr lang="ru-RU" sz="4400" b="1" dirty="0" smtClean="0">
                <a:solidFill>
                  <a:schemeClr val="tx1"/>
                </a:solidFill>
              </a:rPr>
              <a:t>УМО </a:t>
            </a:r>
            <a:r>
              <a:rPr lang="ru-RU" sz="4400" b="1" dirty="0">
                <a:solidFill>
                  <a:schemeClr val="tx1"/>
                </a:solidFill>
              </a:rPr>
              <a:t>ПП и ПО в рамках сетевого взаимодействия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0012482"/>
              </p:ext>
            </p:extLst>
          </p:nvPr>
        </p:nvGraphicFramePr>
        <p:xfrm>
          <a:off x="296213" y="1863144"/>
          <a:ext cx="11552349" cy="51358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6890198"/>
                <a:gridCol w="2474866"/>
                <a:gridCol w="2187285"/>
              </a:tblGrid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Symbol" panose="05050102010706020507" pitchFamily="18" charset="2"/>
                        <a:buNone/>
                      </a:pPr>
                      <a:r>
                        <a:rPr lang="ru-RU" sz="2100" b="1" dirty="0" smtClean="0"/>
                        <a:t>Мероприятие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dirty="0" smtClean="0"/>
                        <a:t>Ответственный</a:t>
                      </a:r>
                      <a:endParaRPr lang="ru-RU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dirty="0" smtClean="0"/>
                        <a:t>На</a:t>
                      </a:r>
                      <a:r>
                        <a:rPr lang="ru-RU" sz="2100" baseline="0" dirty="0" smtClean="0"/>
                        <a:t> каком этапе</a:t>
                      </a:r>
                      <a:endParaRPr lang="ru-RU" sz="2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Symbol" panose="05050102010706020507" pitchFamily="18" charset="2"/>
                        <a:buChar char="-"/>
                      </a:pPr>
                      <a:r>
                        <a:rPr lang="ru-RU" sz="2100" b="0" dirty="0" smtClean="0"/>
                        <a:t>Разработка диагностического пакета по определению профессиональных склонностей старшеклассников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0" dirty="0" smtClean="0"/>
                        <a:t>Педагог-психолог</a:t>
                      </a:r>
                    </a:p>
                    <a:p>
                      <a:endParaRPr lang="ru-RU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/>
                        <a:t>I</a:t>
                      </a:r>
                      <a:endParaRPr lang="ru-RU" sz="3600" b="1" dirty="0" smtClean="0"/>
                    </a:p>
                    <a:p>
                      <a:pPr algn="ctr"/>
                      <a:r>
                        <a:rPr lang="ru-RU" sz="2000" b="1" dirty="0" smtClean="0"/>
                        <a:t>До какого</a:t>
                      </a:r>
                      <a:r>
                        <a:rPr lang="ru-RU" sz="2000" b="1" baseline="0" dirty="0" smtClean="0"/>
                        <a:t> числа</a:t>
                      </a:r>
                      <a:endParaRPr lang="ru-RU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ru-RU" sz="2100" b="0" dirty="0" smtClean="0"/>
                        <a:t>Разработка положения об организации и проведении элективных курсов в рамках ПП и ПО</a:t>
                      </a:r>
                      <a:endParaRPr lang="ru-RU" sz="21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100" dirty="0" smtClean="0"/>
                        <a:t>Рабочая группа</a:t>
                      </a:r>
                      <a:endParaRPr lang="ru-RU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/>
                        <a:t>I</a:t>
                      </a:r>
                      <a:endParaRPr lang="ru-RU" sz="3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ru-RU" sz="2100" b="0" dirty="0" smtClean="0"/>
                        <a:t>Разработка положения о сетевом взаимодействии в рамках ПП и ПО</a:t>
                      </a:r>
                      <a:endParaRPr lang="ru-RU" sz="21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dirty="0" smtClean="0"/>
                        <a:t>Рабочая группа</a:t>
                      </a:r>
                      <a:endParaRPr lang="ru-RU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/>
                        <a:t>I</a:t>
                      </a:r>
                      <a:endParaRPr lang="ru-RU" sz="3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ru-RU" sz="2100" b="0" dirty="0" smtClean="0"/>
                        <a:t>Заключение договора об организации и проведении элективных курсов обучающихся общеобразовательных школ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ru-RU" sz="2100" b="0" dirty="0" smtClean="0"/>
                        <a:t>(договор о сетевом взаимодействии)</a:t>
                      </a:r>
                      <a:endParaRPr lang="ru-RU" sz="21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100" dirty="0" smtClean="0"/>
                        <a:t>Директор ОО</a:t>
                      </a:r>
                      <a:endParaRPr lang="ru-RU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/>
                        <a:t>I</a:t>
                      </a:r>
                      <a:endParaRPr lang="ru-RU" sz="36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26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31562" y="276381"/>
            <a:ext cx="8911687" cy="1280890"/>
          </a:xfrm>
        </p:spPr>
        <p:txBody>
          <a:bodyPr>
            <a:noAutofit/>
          </a:bodyPr>
          <a:lstStyle/>
          <a:p>
            <a:pPr algn="r"/>
            <a:r>
              <a:rPr lang="ru-RU" sz="4400" b="1" dirty="0" smtClean="0">
                <a:solidFill>
                  <a:schemeClr val="tx1"/>
                </a:solidFill>
              </a:rPr>
              <a:t>УМО </a:t>
            </a:r>
            <a:r>
              <a:rPr lang="ru-RU" sz="4400" b="1" dirty="0">
                <a:solidFill>
                  <a:schemeClr val="tx1"/>
                </a:solidFill>
              </a:rPr>
              <a:t>ПП и ПО в рамках сетевого взаимодействия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7657101"/>
              </p:ext>
            </p:extLst>
          </p:nvPr>
        </p:nvGraphicFramePr>
        <p:xfrm>
          <a:off x="695458" y="1863144"/>
          <a:ext cx="10989458" cy="42062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6336407"/>
                <a:gridCol w="2572342"/>
                <a:gridCol w="2080709"/>
              </a:tblGrid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Symbol" panose="05050102010706020507" pitchFamily="18" charset="2"/>
                        <a:buNone/>
                      </a:pPr>
                      <a:r>
                        <a:rPr lang="ru-RU" sz="2100" b="1" dirty="0" smtClean="0"/>
                        <a:t>Мероприятие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dirty="0" smtClean="0"/>
                        <a:t>Ответственный</a:t>
                      </a:r>
                      <a:endParaRPr lang="ru-RU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dirty="0" smtClean="0"/>
                        <a:t>На</a:t>
                      </a:r>
                      <a:r>
                        <a:rPr lang="ru-RU" sz="2100" baseline="0" dirty="0" smtClean="0"/>
                        <a:t> каком этапе</a:t>
                      </a:r>
                      <a:endParaRPr lang="ru-RU" sz="2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ru-RU" sz="2100" b="0" dirty="0" smtClean="0"/>
                        <a:t>Заключение</a:t>
                      </a:r>
                      <a:r>
                        <a:rPr lang="ru-RU" sz="2100" b="0" baseline="0" dirty="0" smtClean="0"/>
                        <a:t> д</a:t>
                      </a:r>
                      <a:r>
                        <a:rPr lang="ru-RU" sz="2100" b="0" dirty="0" smtClean="0"/>
                        <a:t>оговора об оказании образовательных услуг с родителями (законными представителями)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dirty="0" smtClean="0"/>
                        <a:t>Директор ОО</a:t>
                      </a:r>
                    </a:p>
                    <a:p>
                      <a:endParaRPr lang="ru-RU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/>
                        <a:t>I</a:t>
                      </a:r>
                      <a:endParaRPr lang="ru-RU" sz="3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ru-RU" sz="2100" b="0" dirty="0" smtClean="0"/>
                        <a:t>Разработка</a:t>
                      </a:r>
                      <a:r>
                        <a:rPr lang="ru-RU" sz="2100" b="0" baseline="0" dirty="0" smtClean="0"/>
                        <a:t> р</a:t>
                      </a:r>
                      <a:r>
                        <a:rPr lang="ru-RU" sz="2100" b="0" dirty="0" smtClean="0"/>
                        <a:t>абочих программ элективных курсов по направлениям подготовки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endParaRPr lang="ru-RU" sz="21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100" dirty="0" err="1" smtClean="0"/>
                        <a:t>Тьютор</a:t>
                      </a:r>
                      <a:endParaRPr lang="ru-RU" sz="2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/>
                        <a:t>II</a:t>
                      </a:r>
                      <a:endParaRPr lang="ru-RU" sz="3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-"/>
                        <a:tabLst/>
                        <a:defRPr/>
                      </a:pPr>
                      <a:r>
                        <a:rPr lang="ru-RU" sz="2100" b="0" dirty="0" smtClean="0"/>
                        <a:t>Листы оценки успешности освоения</a:t>
                      </a:r>
                      <a:r>
                        <a:rPr lang="ru-RU" sz="2100" b="0" baseline="0" dirty="0" smtClean="0"/>
                        <a:t> программ подготовки</a:t>
                      </a:r>
                      <a:endParaRPr lang="ru-RU" sz="2100" b="0" dirty="0" smtClean="0"/>
                    </a:p>
                    <a:p>
                      <a:pPr marL="285750" indent="-285750">
                        <a:buFont typeface="Symbol" panose="05050102010706020507" pitchFamily="18" charset="2"/>
                        <a:buChar char="-"/>
                      </a:pPr>
                      <a:endParaRPr lang="ru-RU" sz="2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dirty="0" smtClean="0"/>
                        <a:t>Педагог-психолог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dirty="0" err="1" smtClean="0"/>
                        <a:t>Тьютор</a:t>
                      </a:r>
                      <a:endParaRPr lang="ru-RU" sz="2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/>
                        <a:t>III</a:t>
                      </a:r>
                      <a:endParaRPr lang="ru-RU" sz="36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583574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226</TotalTime>
  <Words>263</Words>
  <Application>Microsoft Office PowerPoint</Application>
  <PresentationFormat>Широкоэкранный</PresentationFormat>
  <Paragraphs>65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Symbol</vt:lpstr>
      <vt:lpstr>Wingdings 3</vt:lpstr>
      <vt:lpstr>Легкий дым</vt:lpstr>
      <vt:lpstr>Учебно-методическое обеспечение организации ПП и ПО школьников в рамках сетевого взаимодействия</vt:lpstr>
      <vt:lpstr>ПЛАН РЕАЛИЗАЦИИ  ПП И ПО</vt:lpstr>
      <vt:lpstr>I ПОДГОТОВИТЕЛЬНЫЙ ЭТАП</vt:lpstr>
      <vt:lpstr>II ОСНОВНОЙ ЭТАП</vt:lpstr>
      <vt:lpstr>III ЗАКЛЮЧИТЕЛЬНЫЙЭТАП (РЕФЛЕКСИЯ)</vt:lpstr>
      <vt:lpstr>УМО ПП и ПО в рамках сетевого взаимодействия</vt:lpstr>
      <vt:lpstr>УМО ПП и ПО в рамках сетевого взаимодействия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HP</cp:lastModifiedBy>
  <cp:revision>15</cp:revision>
  <dcterms:created xsi:type="dcterms:W3CDTF">2019-12-10T21:22:41Z</dcterms:created>
  <dcterms:modified xsi:type="dcterms:W3CDTF">2019-12-11T21:19:47Z</dcterms:modified>
</cp:coreProperties>
</file>